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92" r:id="rId4"/>
    <p:sldId id="290" r:id="rId5"/>
    <p:sldId id="291" r:id="rId6"/>
    <p:sldId id="293" r:id="rId7"/>
    <p:sldId id="294" r:id="rId8"/>
    <p:sldId id="295" r:id="rId9"/>
    <p:sldId id="296" r:id="rId10"/>
    <p:sldId id="297" r:id="rId11"/>
    <p:sldId id="298" r:id="rId12"/>
    <p:sldId id="299" r:id="rId13"/>
    <p:sldId id="300" r:id="rId14"/>
    <p:sldId id="301" r:id="rId15"/>
    <p:sldId id="302" r:id="rId16"/>
    <p:sldId id="303" r:id="rId17"/>
    <p:sldId id="305" r:id="rId18"/>
    <p:sldId id="304" r:id="rId19"/>
    <p:sldId id="322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17" r:id="rId32"/>
    <p:sldId id="284" r:id="rId33"/>
    <p:sldId id="288" r:id="rId34"/>
    <p:sldId id="321" r:id="rId35"/>
    <p:sldId id="320" r:id="rId36"/>
    <p:sldId id="319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84C7"/>
    <a:srgbClr val="5A347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7" autoAdjust="0"/>
    <p:restoredTop sz="89560" autoAdjust="0"/>
  </p:normalViewPr>
  <p:slideViewPr>
    <p:cSldViewPr snapToGrid="0">
      <p:cViewPr varScale="1">
        <p:scale>
          <a:sx n="78" d="100"/>
          <a:sy n="78" d="100"/>
        </p:scale>
        <p:origin x="869" y="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E09204-BC0C-40A6-A4CD-ABD92C092A6E}" type="datetimeFigureOut">
              <a:rPr lang="en-US" smtClean="0"/>
              <a:t>10/25/2019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F06FE6-61BB-4698-A206-13CE11AFC6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944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06FE6-61BB-4698-A206-13CE11AFC6D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7835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06FE6-61BB-4698-A206-13CE11AFC6D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5706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4F06FE6-61BB-4698-A206-13CE11AFC6D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9413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10/25/2019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1482" y="1048608"/>
            <a:ext cx="8915399" cy="1084612"/>
          </a:xfrm>
        </p:spPr>
        <p:txBody>
          <a:bodyPr>
            <a:normAutofit fontScale="90000"/>
          </a:bodyPr>
          <a:lstStyle/>
          <a:p>
            <a:pPr algn="r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بسم الله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الرحمن الرحیم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script </a:t>
            </a:r>
            <a:r>
              <a:rPr lang="en-US" b="1" dirty="0" err="1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langs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 has not been added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51743" y="3167390"/>
            <a:ext cx="513922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r"/>
            <a:r>
              <a:rPr lang="en-US" sz="2800" b="1" dirty="0" smtClean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HELP IS NOT ADDED</a:t>
            </a:r>
            <a:r>
              <a:rPr lang="fa-IR" sz="2800" b="1" dirty="0" smtClean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طراحی </a:t>
            </a:r>
            <a:r>
              <a:rPr lang="fa-IR" sz="2800" b="1" dirty="0" smtClean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و پیاده سازی: </a:t>
            </a:r>
            <a:r>
              <a:rPr lang="fa-IR" sz="2800" b="1" dirty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ابوالفضل قهرمانی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369803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جت استریم ها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Jet Streams)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50562" y="1693514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جریان های هوایی قدرتمند که بسیاری از مشخصه های اتمسفر </a:t>
            </a:r>
            <a:r>
              <a:rPr lang="fa-IR" sz="3200" dirty="0" smtClean="0">
                <a:cs typeface="B Zar" panose="00000400000000000000" pitchFamily="2" charset="-78"/>
              </a:rPr>
              <a:t>را</a:t>
            </a:r>
            <a:br>
              <a:rPr lang="fa-IR" sz="3200" dirty="0" smtClean="0">
                <a:cs typeface="B Zar" panose="00000400000000000000" pitchFamily="2" charset="-78"/>
              </a:rPr>
            </a:br>
            <a:r>
              <a:rPr lang="fa-IR" sz="3200" dirty="0" smtClean="0">
                <a:cs typeface="B Zar" panose="00000400000000000000" pitchFamily="2" charset="-78"/>
              </a:rPr>
              <a:t> </a:t>
            </a:r>
            <a:r>
              <a:rPr lang="fa-IR" sz="3200" dirty="0">
                <a:cs typeface="B Zar" panose="00000400000000000000" pitchFamily="2" charset="-78"/>
              </a:rPr>
              <a:t>کنترل می کنند</a:t>
            </a:r>
            <a:r>
              <a:rPr lang="fa-IR" sz="3200" dirty="0" smtClean="0">
                <a:cs typeface="B Zar" panose="00000400000000000000" pitchFamily="2" charset="-78"/>
              </a:rPr>
              <a:t>.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اقلیم یک منطقه را شکل می دهد</a:t>
            </a:r>
            <a:r>
              <a:rPr lang="fa-IR" sz="3200" dirty="0" smtClean="0">
                <a:cs typeface="B Zar" panose="00000400000000000000" pitchFamily="2" charset="-78"/>
              </a:rPr>
              <a:t>.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بارش </a:t>
            </a:r>
            <a:r>
              <a:rPr lang="fa-IR" sz="3200" dirty="0">
                <a:cs typeface="B Zar" panose="00000400000000000000" pitchFamily="2" charset="-78"/>
              </a:rPr>
              <a:t>های پیشرو برای یک منطقه در </a:t>
            </a:r>
            <a:r>
              <a:rPr lang="fa-IR" sz="3200" dirty="0" smtClean="0">
                <a:cs typeface="B Zar" panose="00000400000000000000" pitchFamily="2" charset="-78"/>
              </a:rPr>
              <a:t>این </a:t>
            </a:r>
            <a:r>
              <a:rPr lang="fa-IR" sz="3200" dirty="0">
                <a:cs typeface="B Zar" panose="00000400000000000000" pitchFamily="2" charset="-78"/>
              </a:rPr>
              <a:t>جریان </a:t>
            </a:r>
            <a:r>
              <a:rPr lang="fa-IR" sz="3200" dirty="0" smtClean="0">
                <a:cs typeface="B Zar" panose="00000400000000000000" pitchFamily="2" charset="-78"/>
              </a:rPr>
              <a:t>ها</a:t>
            </a:r>
          </a:p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 </a:t>
            </a:r>
            <a:r>
              <a:rPr lang="fa-IR" sz="3200" dirty="0">
                <a:cs typeface="B Zar" panose="00000400000000000000" pitchFamily="2" charset="-78"/>
              </a:rPr>
              <a:t>حمل می </a:t>
            </a:r>
            <a:r>
              <a:rPr lang="fa-IR" sz="3200" dirty="0" smtClean="0">
                <a:cs typeface="B Zar" panose="00000400000000000000" pitchFamily="2" charset="-78"/>
              </a:rPr>
              <a:t>شود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علت تشکیل چنین جریان هایی اختلاف </a:t>
            </a:r>
            <a:r>
              <a:rPr lang="fa-IR" sz="3200" dirty="0" smtClean="0">
                <a:cs typeface="B Zar" panose="00000400000000000000" pitchFamily="2" charset="-78"/>
              </a:rPr>
              <a:t>دمای </a:t>
            </a:r>
            <a:r>
              <a:rPr lang="fa-IR" sz="3200" dirty="0">
                <a:cs typeface="B Zar" panose="00000400000000000000" pitchFamily="2" charset="-78"/>
              </a:rPr>
              <a:t>قطب </a:t>
            </a:r>
            <a:r>
              <a:rPr lang="fa-IR" sz="3200" dirty="0" smtClean="0">
                <a:cs typeface="B Zar" panose="00000400000000000000" pitchFamily="2" charset="-78"/>
              </a:rPr>
              <a:t>ها</a:t>
            </a:r>
          </a:p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 </a:t>
            </a:r>
            <a:r>
              <a:rPr lang="fa-IR" sz="3200" dirty="0">
                <a:cs typeface="B Zar" panose="00000400000000000000" pitchFamily="2" charset="-78"/>
              </a:rPr>
              <a:t>و خط استوا و چرخش کره زمین می </a:t>
            </a:r>
            <a:r>
              <a:rPr lang="fa-IR" sz="3200" dirty="0" smtClean="0">
                <a:cs typeface="B Zar" panose="00000400000000000000" pitchFamily="2" charset="-78"/>
              </a:rPr>
              <a:t>باشد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….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3210" y="2159025"/>
            <a:ext cx="4454604" cy="4311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19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داده های مربوط به مسئله </a:t>
            </a:r>
            <a:b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</a:b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1326775"/>
            <a:ext cx="9959423" cy="4042267"/>
          </a:xfrm>
        </p:spPr>
        <p:txBody>
          <a:bodyPr>
            <a:noAutofit/>
          </a:bodyPr>
          <a:lstStyle/>
          <a:p>
            <a:pPr algn="r" rtl="1"/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پارامتر های فیزیکی جو، داده های مورد </a:t>
            </a:r>
            <a:r>
              <a:rPr lang="fa-IR" sz="3200" dirty="0" smtClean="0">
                <a:cs typeface="B Zar" panose="00000400000000000000" pitchFamily="2" charset="-78"/>
              </a:rPr>
              <a:t>نظر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استخراج این داده ها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بالنهای هواشناسی موجود در ایستگاه های هواشناسی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942038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نحوه به دست آوردن داده های مربوطه</a:t>
            </a:r>
            <a:b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</a:b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3206" y="1458801"/>
            <a:ext cx="9959423" cy="4042267"/>
          </a:xfrm>
        </p:spPr>
        <p:txBody>
          <a:bodyPr>
            <a:noAutofit/>
          </a:bodyPr>
          <a:lstStyle/>
          <a:p>
            <a:pPr algn="r" rtl="1"/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ذخیره داده های هواشناسی از</a:t>
            </a:r>
            <a:r>
              <a:rPr lang="en-US" sz="3200" dirty="0">
                <a:cs typeface="B Zar" panose="00000400000000000000" pitchFamily="2" charset="-78"/>
              </a:rPr>
              <a:t>University of Wyoming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سامانه اصلی داده ها: </a:t>
            </a:r>
            <a:r>
              <a:rPr lang="en-US" sz="3200" dirty="0">
                <a:cs typeface="B Zar" panose="00000400000000000000" pitchFamily="2" charset="-78"/>
              </a:rPr>
              <a:t>GFS </a:t>
            </a:r>
            <a:r>
              <a:rPr lang="fa-IR" sz="3200" dirty="0">
                <a:cs typeface="B Zar" panose="00000400000000000000" pitchFamily="2" charset="-78"/>
              </a:rPr>
              <a:t>/</a:t>
            </a:r>
            <a:r>
              <a:rPr lang="en-US" sz="3200" dirty="0">
                <a:cs typeface="B Zar" panose="00000400000000000000" pitchFamily="2" charset="-78"/>
              </a:rPr>
              <a:t>National Weather Service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European Centre for Medium-Range Weather Forecasts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 err="1">
                <a:cs typeface="B Zar" panose="00000400000000000000" pitchFamily="2" charset="-78"/>
              </a:rPr>
              <a:t>OpenweatherMap</a:t>
            </a:r>
            <a:endParaRPr lang="en-US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…</a:t>
            </a: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526510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ذخیره داده های هواشناسی از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University of Wyoming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پیاده سازی </a:t>
            </a:r>
            <a:r>
              <a:rPr lang="en-US" sz="3200" dirty="0">
                <a:cs typeface="B Zar" panose="00000400000000000000" pitchFamily="2" charset="-78"/>
              </a:rPr>
              <a:t>API </a:t>
            </a:r>
            <a:r>
              <a:rPr lang="fa-IR" sz="3200" dirty="0">
                <a:cs typeface="B Zar" panose="00000400000000000000" pitchFamily="2" charset="-78"/>
              </a:rPr>
              <a:t>برای ذخیره این داده ها از طریق مهندسی معکوس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پارامتر های فیزیکی جو قرار داده شده.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تبدیل داده ها به داده های </a:t>
            </a:r>
            <a:br>
              <a:rPr lang="fa-IR" sz="3200" dirty="0">
                <a:cs typeface="B Zar" panose="00000400000000000000" pitchFamily="2" charset="-78"/>
              </a:rPr>
            </a:br>
            <a:r>
              <a:rPr lang="fa-IR" sz="3200" dirty="0">
                <a:cs typeface="B Zar" panose="00000400000000000000" pitchFamily="2" charset="-78"/>
              </a:rPr>
              <a:t>قابل استفاده 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654" y="3336379"/>
            <a:ext cx="6392246" cy="4037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951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شروع کار: داده </a:t>
            </a:r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برداری از خاورماینه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598978"/>
            <a:ext cx="9959423" cy="3422886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در اولین گام داده برداری از خاورمیانه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در ادامه تمامی نقاط ممکنه زمین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627" y="2818685"/>
            <a:ext cx="7833523" cy="4406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334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سامانه اصلی داده ها: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GFS /National Weather Service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3206" y="1458801"/>
            <a:ext cx="9959423" cy="4042267"/>
          </a:xfrm>
        </p:spPr>
        <p:txBody>
          <a:bodyPr>
            <a:noAutofit/>
          </a:bodyPr>
          <a:lstStyle/>
          <a:p>
            <a:pPr algn="r" rtl="1"/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NWS </a:t>
            </a:r>
            <a:r>
              <a:rPr lang="fa-IR" sz="3200" dirty="0">
                <a:cs typeface="B Zar" panose="00000400000000000000" pitchFamily="2" charset="-78"/>
              </a:rPr>
              <a:t>مرکز تحقیقاتی آب و هوایی ایالات متحده می باشد</a:t>
            </a:r>
            <a:r>
              <a:rPr lang="fa-IR" sz="3200" dirty="0" smtClean="0">
                <a:cs typeface="B Zar" panose="00000400000000000000" pitchFamily="2" charset="-78"/>
              </a:rPr>
              <a:t>.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این مرکز خدماتی از قبیل پیشبینی وضعیت آب و هوا و هشدارهایی برای حوادث غیر مترقبه آب و هوایی ارائه می </a:t>
            </a:r>
            <a:r>
              <a:rPr lang="fa-IR" sz="3200" dirty="0" smtClean="0">
                <a:cs typeface="B Zar" panose="00000400000000000000" pitchFamily="2" charset="-78"/>
              </a:rPr>
              <a:t>دهد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  GFS :Global Forecast System</a:t>
            </a:r>
            <a:r>
              <a:rPr lang="fa-IR" sz="3200" dirty="0">
                <a:cs typeface="B Zar" panose="00000400000000000000" pitchFamily="2" charset="-78"/>
              </a:rPr>
              <a:t> یکی از این خدمات می </a:t>
            </a:r>
            <a:r>
              <a:rPr lang="fa-IR" sz="3200" dirty="0" smtClean="0">
                <a:cs typeface="B Zar" panose="00000400000000000000" pitchFamily="2" charset="-78"/>
              </a:rPr>
              <a:t>باشد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پیش بینی جهانی آب و هوا یکی از ویژگی های این خدمت افزار می باشد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5762" y="171176"/>
            <a:ext cx="2575249" cy="257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82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2931" y="257372"/>
            <a:ext cx="8911687" cy="1280890"/>
          </a:xfrm>
        </p:spPr>
        <p:txBody>
          <a:bodyPr/>
          <a:lstStyle/>
          <a:p>
            <a:pPr algn="l"/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European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Centre for Medium-Range Weather Forecasts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3206" y="1458801"/>
            <a:ext cx="9959423" cy="4042267"/>
          </a:xfrm>
        </p:spPr>
        <p:txBody>
          <a:bodyPr>
            <a:noAutofit/>
          </a:bodyPr>
          <a:lstStyle/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cs typeface="B Nazanin" panose="00000400000000000000" pitchFamily="2" charset="-78"/>
              </a:rPr>
              <a:t>ECMWF is an independent intergovernmental organization supported by 34 states based in </a:t>
            </a:r>
            <a:r>
              <a:rPr lang="en-US" sz="2800" dirty="0" smtClean="0">
                <a:cs typeface="B Nazanin" panose="00000400000000000000" pitchFamily="2" charset="-78"/>
              </a:rPr>
              <a:t>Reading</a:t>
            </a:r>
            <a:endParaRPr lang="fa-IR" sz="2800" dirty="0">
              <a:cs typeface="B Nazanin" panose="000004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cs typeface="B Nazanin" panose="00000400000000000000" pitchFamily="2" charset="-78"/>
              </a:rPr>
              <a:t>ECMWF </a:t>
            </a:r>
            <a:r>
              <a:rPr lang="en-US" sz="2800" dirty="0" err="1">
                <a:cs typeface="B Nazanin" panose="00000400000000000000" pitchFamily="2" charset="-78"/>
              </a:rPr>
              <a:t>specialises</a:t>
            </a:r>
            <a:r>
              <a:rPr lang="en-US" sz="2800" dirty="0">
                <a:cs typeface="B Nazanin" panose="00000400000000000000" pitchFamily="2" charset="-78"/>
              </a:rPr>
              <a:t> in global numerical weather prediction for up to about 2 weeks ahead (the medium range)</a:t>
            </a:r>
            <a:endParaRPr lang="fa-IR" sz="2800" dirty="0">
              <a:cs typeface="B Nazanin" panose="000004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cs typeface="B Nazanin" panose="00000400000000000000" pitchFamily="2" charset="-78"/>
              </a:rPr>
              <a:t>longer-range forecasts for up to a year ahead, </a:t>
            </a:r>
            <a:endParaRPr lang="fa-IR" sz="2800" dirty="0">
              <a:cs typeface="B Nazanin" panose="00000400000000000000" pitchFamily="2" charset="-78"/>
            </a:endParaRPr>
          </a:p>
          <a:p>
            <a:pPr marL="457200" indent="-457200">
              <a:buFont typeface="Wingdings" panose="05000000000000000000" pitchFamily="2" charset="2"/>
              <a:buChar char="v"/>
            </a:pPr>
            <a:r>
              <a:rPr lang="en-US" sz="2800" dirty="0">
                <a:cs typeface="B Nazanin" panose="00000400000000000000" pitchFamily="2" charset="-78"/>
              </a:rPr>
              <a:t>It’s possible by using advanced computer modelling techniques to predict future weather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28155" y="0"/>
            <a:ext cx="1836640" cy="1836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680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تبدیل داده به دانش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598978"/>
            <a:ext cx="9959423" cy="3422886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endParaRPr lang="fa-IR" sz="3200" dirty="0" smtClean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نیاز به رابط کاربری(نرم‌افزار) برای کار با داده ها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تعامل عقلایی با داده ها، منجر به تولید دانش و بهره وری می شود</a:t>
            </a: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033906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ایجاد رابط کاربری برای داده ها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598978"/>
            <a:ext cx="9959423" cy="3422886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نیاز به رابط کاربری(نرم‌افزار) برای کار با داده ها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غیر ممکن بودن کار با داده ها،بدون وجود رابط کاربری،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975" y="3518252"/>
            <a:ext cx="9581339" cy="5529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01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اصول4 گانه حاکم در ساخت نرم افزارکاربردی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pic>
        <p:nvPicPr>
          <p:cNvPr id="1028" name="Picture 4" descr="Image result for backend frontend and ui/ux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235" y="1489487"/>
            <a:ext cx="10020912" cy="5636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831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0122" y="772595"/>
            <a:ext cx="10004612" cy="183858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سامانه پیش‌بینی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و تصمیم‌گیر وضعیت </a:t>
            </a:r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آب‌وهوایی جو کره زمین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048787" y="3718249"/>
            <a:ext cx="50485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a-IR" sz="2800" b="1" dirty="0" smtClean="0">
                <a:solidFill>
                  <a:schemeClr val="accent1">
                    <a:lumMod val="50000"/>
                  </a:schemeClr>
                </a:solidFill>
                <a:cs typeface="B Nazanin" panose="00000400000000000000" pitchFamily="2" charset="-78"/>
              </a:rPr>
              <a:t>طراح و پیاده ساز:ابوالفضل قهرمانی</a:t>
            </a:r>
            <a:endParaRPr lang="en-US" sz="2800" b="1" dirty="0">
              <a:solidFill>
                <a:schemeClr val="accent1">
                  <a:lumMod val="50000"/>
                </a:schemeClr>
              </a:solidFill>
              <a:cs typeface="B Nazanin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073604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ویژگی‌های</a:t>
            </a:r>
            <a:r>
              <a:rPr lang="en-US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functional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 نرم‌افزار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598978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مقدار مشخصه ها در یک روز خاص از سال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مقدار مشخصه ها در حوالی یک روز از سال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امکان بررسی داده ها در 40 سال اخیر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امکان بررسی داده ها در نقاط خاصی از جهان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بررسی مشخصه ها بر روی نقشه جهان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پیش بینی برای تمامی نقاط جهان با ابزار هوش مصنوعی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راهنمای نرم‌افزار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و </a:t>
            </a:r>
            <a:r>
              <a:rPr lang="fa-IR" sz="3200" dirty="0">
                <a:cs typeface="B Zar" panose="00000400000000000000" pitchFamily="2" charset="-78"/>
              </a:rPr>
              <a:t>ویژگی های بسیار جزئی دیگر</a:t>
            </a:r>
          </a:p>
          <a:p>
            <a:pPr marL="0" indent="0" algn="r" rtl="1">
              <a:buNone/>
            </a:pP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2853805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مقدار مشخصه ها در یک روز یا حوالی یک روز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خاص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628317"/>
            <a:ext cx="9959423" cy="342288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تعیین مقادیر </a:t>
            </a:r>
            <a:endParaRPr lang="en-US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روز </a:t>
            </a:r>
            <a:r>
              <a:rPr lang="fa-IR" sz="3200" dirty="0" smtClean="0">
                <a:cs typeface="B Zar" panose="00000400000000000000" pitchFamily="2" charset="-78"/>
              </a:rPr>
              <a:t>موردنظر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چند </a:t>
            </a:r>
            <a:r>
              <a:rPr lang="fa-IR" sz="3200" dirty="0">
                <a:cs typeface="B Zar" panose="00000400000000000000" pitchFamily="2" charset="-78"/>
              </a:rPr>
              <a:t>روز قبل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چند روز </a:t>
            </a:r>
            <a:r>
              <a:rPr lang="fa-IR" sz="3200" dirty="0" smtClean="0">
                <a:cs typeface="B Zar" panose="00000400000000000000" pitchFamily="2" charset="-78"/>
              </a:rPr>
              <a:t>بعد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ایستگاه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....</a:t>
            </a:r>
          </a:p>
        </p:txBody>
      </p:sp>
      <p:pic>
        <p:nvPicPr>
          <p:cNvPr id="4" name="Picture 2" descr="http://127.0.0.1:8173/images/training/main.1.ins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9" y="1905000"/>
            <a:ext cx="8517693" cy="485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5773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مقدار مشخصه ها در حوالی یک روز از سال برای کل یک منطقه خاص(کشور،...)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628317"/>
            <a:ext cx="9959423" cy="342288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تعیین مقادیر </a:t>
            </a:r>
            <a:endParaRPr lang="en-US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روز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ایستگاه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....</a:t>
            </a:r>
          </a:p>
        </p:txBody>
      </p:sp>
      <p:pic>
        <p:nvPicPr>
          <p:cNvPr id="4" name="Picture 2" descr="http://127.0.0.1:8173/images/training/main.1.ins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19" y="1905000"/>
            <a:ext cx="8517693" cy="4859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7339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تحلیل یک ساله داده ها برای کل یک کشور در تمامی ارتفاع ها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24255" y="2085517"/>
            <a:ext cx="9959423" cy="3422886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تعیین مقادیر </a:t>
            </a:r>
            <a:endParaRPr lang="en-US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روز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ایستگاه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....</a:t>
            </a:r>
          </a:p>
        </p:txBody>
      </p:sp>
    </p:spTree>
    <p:extLst>
      <p:ext uri="{BB962C8B-B14F-4D97-AF65-F5344CB8AC3E}">
        <p14:creationId xmlns:p14="http://schemas.microsoft.com/office/powerpoint/2010/main" val="139606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نتایج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بدست آمده و تحلیل آماری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043786" y="1628317"/>
            <a:ext cx="3573292" cy="3212624"/>
          </a:xfrm>
        </p:spPr>
        <p:txBody>
          <a:bodyPr>
            <a:noAutofit/>
          </a:bodyPr>
          <a:lstStyle/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تعیین مقادیر </a:t>
            </a:r>
            <a:endParaRPr lang="en-US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بیشترین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کمتری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میانیگین </a:t>
            </a:r>
            <a:endParaRPr lang="fa-IR" sz="3200" dirty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واریانس</a:t>
            </a:r>
            <a:endParaRPr lang="fa-IR" sz="3200" dirty="0">
              <a:cs typeface="B Zar" panose="00000400000000000000" pitchFamily="2" charset="-7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265" y="1505371"/>
            <a:ext cx="8929623" cy="5022913"/>
          </a:xfrm>
          <a:prstGeom prst="rect">
            <a:avLst/>
          </a:prstGeom>
        </p:spPr>
      </p:pic>
      <p:pic>
        <p:nvPicPr>
          <p:cNvPr id="6" name="Picture 2" descr="http://127.0.0.1:8173/images/training/scriptres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7714" y="4564988"/>
            <a:ext cx="8470577" cy="552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4212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بررسی متغیر های آماری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57655" y="1628317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بیشترین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کمترین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میانگین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انحراف از معیار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...</a:t>
            </a:r>
          </a:p>
        </p:txBody>
      </p:sp>
      <p:pic>
        <p:nvPicPr>
          <p:cNvPr id="5" name="Picture 2" descr="http://127.0.0.1:8173/images/training/kingmin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9385" y="2909207"/>
            <a:ext cx="8597842" cy="3760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96475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پیش بینی برای تمامی نقاط جهان: جهانی سازی داده ها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عرض جغرافیایی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طول جغرافیایی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ماه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روز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ایستگاه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ارتفاع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....</a:t>
            </a:r>
          </a:p>
        </p:txBody>
      </p:sp>
      <p:pic>
        <p:nvPicPr>
          <p:cNvPr id="6" name="Picture 4" descr="http://127.0.0.1:8173/images/training/maplessins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0977" y="2211911"/>
            <a:ext cx="8553163" cy="4767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988736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جست‌وجو از میان مناطق مختلف جهان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جست‌وجو نام شهر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نام مکان خاص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کشور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....</a:t>
            </a:r>
          </a:p>
        </p:txBody>
      </p:sp>
      <p:pic>
        <p:nvPicPr>
          <p:cNvPr id="5" name="Picture 2" descr="http://127.0.0.1:8173/images/training/search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112" y="2155372"/>
            <a:ext cx="7416027" cy="4902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3280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>
            <a:normAutofit fontScale="90000"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پیش بینی برای تمامی نقاط جهان با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الگوریتم های </a:t>
            </a:r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هوش مصنوعی 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الگوریتم یارگیری شبکه عصبی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الگوریتم </a:t>
            </a:r>
            <a:r>
              <a:rPr lang="en-US" sz="3200" dirty="0"/>
              <a:t>k </a:t>
            </a:r>
            <a:r>
              <a:rPr lang="fa-IR" sz="3200" dirty="0"/>
              <a:t>تا همسایه نزدیک</a:t>
            </a:r>
          </a:p>
        </p:txBody>
      </p:sp>
    </p:spTree>
    <p:extLst>
      <p:ext uri="{BB962C8B-B14F-4D97-AF65-F5344CB8AC3E}">
        <p14:creationId xmlns:p14="http://schemas.microsoft.com/office/powerpoint/2010/main" val="3215274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الگوریتم </a:t>
            </a:r>
            <a:r>
              <a:rPr lang="en-US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KNN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 استفاده از </a:t>
            </a:r>
            <a:r>
              <a:rPr lang="en-US" sz="3200" dirty="0"/>
              <a:t>K </a:t>
            </a:r>
            <a:r>
              <a:rPr lang="fa-IR" sz="3200" dirty="0"/>
              <a:t>همسایه نزدیک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بدون نیاز به یادگیری از داده های دور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روش </a:t>
            </a:r>
            <a:r>
              <a:rPr lang="en-US" sz="3200" dirty="0"/>
              <a:t>EAGER LOADING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/>
              <a:t>بدلیل پیوستگی پدیده</a:t>
            </a:r>
            <a:r>
              <a:rPr lang="fa-IR" sz="3200" dirty="0" smtClean="0"/>
              <a:t>،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 smtClean="0"/>
              <a:t>الگوریتم </a:t>
            </a:r>
            <a:r>
              <a:rPr lang="fa-IR" sz="3200" dirty="0"/>
              <a:t>از کارایی خوبی برخوردار است</a:t>
            </a:r>
          </a:p>
        </p:txBody>
      </p:sp>
    </p:spTree>
    <p:extLst>
      <p:ext uri="{BB962C8B-B14F-4D97-AF65-F5344CB8AC3E}">
        <p14:creationId xmlns:p14="http://schemas.microsoft.com/office/powerpoint/2010/main" val="3570749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شناخت مسئله</a:t>
            </a:r>
            <a:endParaRPr lang="en-US" sz="40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Zar" panose="00000400000000000000" pitchFamily="2" charset="-78"/>
              </a:rPr>
              <a:t>پارامتر های حاکم بر این مسئله که منجر به تعریف مسئله می گردد</a:t>
            </a:r>
          </a:p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Zar" panose="00000400000000000000" pitchFamily="2" charset="-78"/>
              </a:rPr>
              <a:t>درگیر شدن با پارامتر های موجود</a:t>
            </a:r>
          </a:p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Zar" panose="00000400000000000000" pitchFamily="2" charset="-78"/>
              </a:rPr>
              <a:t>حل مسئله بر مبنای آن ها</a:t>
            </a:r>
          </a:p>
          <a:p>
            <a:pPr marL="457200" indent="-457200" algn="r" rtl="1">
              <a:buFont typeface="Wingdings" panose="05000000000000000000" pitchFamily="2" charset="2"/>
              <a:buChar char="ü"/>
            </a:pPr>
            <a:r>
              <a:rPr lang="fa-IR" sz="2400" dirty="0">
                <a:cs typeface="B Zar" panose="00000400000000000000" pitchFamily="2" charset="-78"/>
              </a:rPr>
              <a:t>به کارگیری راه حل ارائه شده</a:t>
            </a:r>
          </a:p>
          <a:p>
            <a:pPr algn="r" rtl="1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71604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شبکه </a:t>
            </a:r>
            <a:r>
              <a:rPr lang="fa-IR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های عصبی 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تکرار برای یادگیری شبکه 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رسیدن به دقت مورد نظر</a:t>
            </a: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روش</a:t>
            </a:r>
            <a:r>
              <a:rPr lang="en-US" sz="3200" dirty="0">
                <a:cs typeface="B Zar" panose="00000400000000000000" pitchFamily="2" charset="-78"/>
              </a:rPr>
              <a:t>lazy loading </a:t>
            </a:r>
          </a:p>
        </p:txBody>
      </p:sp>
      <p:pic>
        <p:nvPicPr>
          <p:cNvPr id="4" name="Picture 2" descr="http://127.0.0.1:8173/images/training/annresul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19" y="2145152"/>
            <a:ext cx="7101483" cy="5152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Image result for neural network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409" y="3741818"/>
            <a:ext cx="4399936" cy="3350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73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77000" y="624110"/>
            <a:ext cx="5027612" cy="1280890"/>
          </a:xfrm>
        </p:spPr>
        <p:txBody>
          <a:bodyPr>
            <a:normAutofit/>
          </a:bodyPr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نقشه جهانی برای دسترسی نقاط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82104" y="1905000"/>
            <a:ext cx="9959423" cy="3422886"/>
          </a:xfrm>
        </p:spPr>
        <p:txBody>
          <a:bodyPr>
            <a:noAutofit/>
          </a:bodyPr>
          <a:lstStyle/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 انتخاب نقطه </a:t>
            </a:r>
            <a:r>
              <a:rPr lang="fa-IR" sz="3200" dirty="0" smtClean="0">
                <a:cs typeface="B Zar" panose="00000400000000000000" pitchFamily="2" charset="-78"/>
              </a:rPr>
              <a:t>ای </a:t>
            </a:r>
            <a:r>
              <a:rPr lang="fa-IR" sz="3200" dirty="0">
                <a:cs typeface="B Zar" panose="00000400000000000000" pitchFamily="2" charset="-78"/>
              </a:rPr>
              <a:t>خاص </a:t>
            </a:r>
            <a:endParaRPr lang="fa-IR" sz="3200" dirty="0" smtClean="0">
              <a:cs typeface="B Zar" panose="00000400000000000000" pitchFamily="2" charset="-78"/>
            </a:endParaRPr>
          </a:p>
          <a:p>
            <a:pPr marL="457200" indent="-457200" algn="r" rtl="1">
              <a:buFont typeface="Wingdings" panose="05000000000000000000" pitchFamily="2" charset="2"/>
              <a:buChar char="v"/>
            </a:pPr>
            <a:r>
              <a:rPr lang="en-US" sz="3200" dirty="0" smtClean="0">
                <a:cs typeface="B Zar" panose="00000400000000000000" pitchFamily="2" charset="-78"/>
              </a:rPr>
              <a:t>Google Map </a:t>
            </a:r>
            <a:r>
              <a:rPr lang="en-US" sz="3200" dirty="0" err="1" smtClean="0">
                <a:cs typeface="B Zar" panose="00000400000000000000" pitchFamily="2" charset="-78"/>
              </a:rPr>
              <a:t>Api</a:t>
            </a:r>
            <a:endParaRPr lang="fa-IR" sz="3200" dirty="0">
              <a:cs typeface="B Zar" panose="00000400000000000000" pitchFamily="2" charset="-78"/>
            </a:endParaRPr>
          </a:p>
        </p:txBody>
      </p:sp>
      <p:pic>
        <p:nvPicPr>
          <p:cNvPr id="6" name="Picture 2" descr="http://127.0.0.1:8173/images/training/latlongresul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5553" y="2070663"/>
            <a:ext cx="7021809" cy="46063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9796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3555" y="119636"/>
            <a:ext cx="9403718" cy="1122383"/>
          </a:xfrm>
        </p:spPr>
        <p:txBody>
          <a:bodyPr>
            <a:noAutofit/>
          </a:bodyPr>
          <a:lstStyle/>
          <a:p>
            <a:pPr algn="r" rtl="1"/>
            <a:r>
              <a:rPr lang="fa-IR" sz="4400" b="1" dirty="0" smtClean="0"/>
              <a:t>کارهای پیشرو در فاز دوم طراحی</a:t>
            </a:r>
            <a:endParaRPr lang="fa-IR" sz="4400" b="1" dirty="0"/>
          </a:p>
        </p:txBody>
      </p:sp>
      <p:sp>
        <p:nvSpPr>
          <p:cNvPr id="6" name="AutoShape 4" descr="Image result for nw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30" name="Picture 6" descr="https://lh3.googleusercontent.com/JTfXAeBBP-igQEYICX6ZTHd77pyrSq07bVr_oUktsC_3RptB5Ezn4d8ZuIcrTuKZF0z9lIi4zHQVPDk2uOKhD6fFclhsBTajtEd_y81-pdVV70ZUeHXbHI_ieAIQAMnQ8p0tmp0-17I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68451" y="1020897"/>
            <a:ext cx="3475978" cy="2313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07975" y="3334004"/>
            <a:ext cx="2601480" cy="1477328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a-IR" dirty="0" smtClean="0">
                <a:solidFill>
                  <a:schemeClr val="bg1">
                    <a:lumMod val="95000"/>
                  </a:schemeClr>
                </a:solidFill>
              </a:rPr>
              <a:t>کار بیشتر روی داده های حاظر،پیاده سازی نیازمندی های حتمی پیشرو ( به علت تکاملی بودن برنامه)</a:t>
            </a:r>
            <a:endParaRPr 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32" name="Picture 8" descr="https://lh4.googleusercontent.com/giPbmJsgPI_ZpopIPwVVmh0MBAoKwjaG2zXcPyci5-xNiqTNAz8hJxE_QUAIH0zceUAUsRnwr71g8-BCNKJ8-07YOB8hR0xgfK0KoU5qbNnfP4XgRIwHBb7DjFXsAhXgXg5WJLvp2yI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134" y="259461"/>
            <a:ext cx="10152802" cy="6494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/>
          <p:cNvSpPr txBox="1"/>
          <p:nvPr/>
        </p:nvSpPr>
        <p:spPr>
          <a:xfrm>
            <a:off x="741680" y="3937000"/>
            <a:ext cx="5364479" cy="25545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ویژوآلیزیشن(نمایش) داده ها بر روی نقشه </a:t>
            </a:r>
          </a:p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جهانی، برای تسلط کامل کاربر بر تغیرات</a:t>
            </a:r>
            <a:r>
              <a:rPr lang="fa-IR" sz="32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محسوس و قابل توجه </a:t>
            </a:r>
            <a:endParaRPr lang="fa-IR" sz="3200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1034" name="Picture 10" descr="https://lh5.googleusercontent.com/dhgyrlAIrHI8af4-g634ccl_zG56apX6zjmaBPHgQZ1npraxSeQX4XZ3N6_ajgBJwm-TwuqUekkNYJ2zQ7O0z0iwDJEjPoXjfO_A_Ax3ffhuknbZjPCyqQ9071WyQmdwDMbRZNA-xYw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927" y="259461"/>
            <a:ext cx="11501994" cy="6298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1060470" y="3633182"/>
            <a:ext cx="6894674" cy="255454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شبیه سازی حرکت پرنده در جو، </a:t>
            </a:r>
          </a:p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نمایش مسیر بر روی نقشه جهانی</a:t>
            </a:r>
            <a:b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</a:br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پیداکردن مسیر بهینه برای حرکت </a:t>
            </a:r>
          </a:p>
          <a:p>
            <a:pPr algn="ctr" rtl="1"/>
            <a:r>
              <a:rPr lang="fa-IR" sz="3200" dirty="0" smtClean="0">
                <a:solidFill>
                  <a:schemeClr val="bg1">
                    <a:lumMod val="95000"/>
                  </a:schemeClr>
                </a:solidFill>
              </a:rPr>
              <a:t>  با استفاده از الگوریتم های ریاضی و هوش</a:t>
            </a:r>
          </a:p>
        </p:txBody>
      </p:sp>
    </p:spTree>
    <p:extLst>
      <p:ext uri="{BB962C8B-B14F-4D97-AF65-F5344CB8AC3E}">
        <p14:creationId xmlns:p14="http://schemas.microsoft.com/office/powerpoint/2010/main" val="697832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15" grpId="0" animBg="1"/>
      <p:bldP spid="1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20634"/>
            <a:ext cx="12117022" cy="805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281083" y="215185"/>
            <a:ext cx="8648271" cy="3170099"/>
          </a:xfrm>
          <a:prstGeom prst="rect">
            <a:avLst/>
          </a:prstGeom>
          <a:solidFill>
            <a:srgbClr val="5A3471">
              <a:alpha val="6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rtl="1"/>
            <a:endParaRPr lang="fa-IR" sz="3200" dirty="0" smtClean="0">
              <a:solidFill>
                <a:schemeClr val="bg1">
                  <a:lumMod val="95000"/>
                </a:schemeClr>
              </a:solidFill>
            </a:endParaRPr>
          </a:p>
          <a:p>
            <a:pPr algn="ctr" rtl="1"/>
            <a:endParaRPr lang="fa-IR" sz="3200" dirty="0">
              <a:solidFill>
                <a:schemeClr val="bg1">
                  <a:lumMod val="95000"/>
                </a:schemeClr>
              </a:solidFill>
            </a:endParaRPr>
          </a:p>
          <a:p>
            <a:pPr algn="ctr" rtl="1"/>
            <a:r>
              <a:rPr lang="fa-IR" sz="7200" dirty="0" smtClean="0">
                <a:solidFill>
                  <a:schemeClr val="bg1">
                    <a:lumMod val="95000"/>
                  </a:schemeClr>
                </a:solidFill>
              </a:rPr>
              <a:t>با تشکر از توجه شما </a:t>
            </a:r>
          </a:p>
          <a:p>
            <a:pPr algn="ctr" rtl="1"/>
            <a:endParaRPr lang="fa-IR" sz="3200" dirty="0">
              <a:solidFill>
                <a:schemeClr val="bg1">
                  <a:lumMod val="95000"/>
                </a:schemeClr>
              </a:solidFill>
            </a:endParaRPr>
          </a:p>
          <a:p>
            <a:pPr algn="ctr" rtl="1"/>
            <a:endParaRPr lang="fa-IR" sz="32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2228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3990109" y="3804295"/>
            <a:ext cx="8141584" cy="2777429"/>
          </a:xfrm>
        </p:spPr>
        <p:txBody>
          <a:bodyPr>
            <a:noAutofit/>
          </a:bodyPr>
          <a:lstStyle/>
          <a:p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Observers see Software like a Black Box For a simple click,</a:t>
            </a:r>
            <a:b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it has been spent a long time(months) and actions to create this black box</a:t>
            </a:r>
            <a:b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3600" b="1" dirty="0" smtClean="0">
                <a:solidFill>
                  <a:schemeClr val="accent1">
                    <a:lumMod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*when a hard problem is solved every one can tell this will be solved that way </a:t>
            </a:r>
            <a:endParaRPr lang="en-US" sz="3600" b="1" dirty="0">
              <a:solidFill>
                <a:schemeClr val="accent1">
                  <a:lumMod val="50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28" name="Picture 4" descr="https://miro.medium.com/max/1200/1*A39AWddKWcmC2VZlWV3W5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381" y="-171143"/>
            <a:ext cx="5715000" cy="3790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0762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5965"/>
            <a:ext cx="12117022" cy="805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52" y="440131"/>
            <a:ext cx="8088762" cy="551389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6703" y="646024"/>
            <a:ext cx="9045527" cy="630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13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05965"/>
            <a:ext cx="12117022" cy="80582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3025630" y="363499"/>
            <a:ext cx="8648271" cy="4339650"/>
          </a:xfrm>
          <a:prstGeom prst="rect">
            <a:avLst/>
          </a:prstGeom>
          <a:solidFill>
            <a:srgbClr val="5A3471">
              <a:alpha val="60000"/>
            </a:srgbClr>
          </a:solidFill>
          <a:ln>
            <a:solidFill>
              <a:schemeClr val="accent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pPr algn="r" rtl="1"/>
            <a:endParaRPr lang="fa-IR" sz="3600" b="1" dirty="0" smtClean="0">
              <a:solidFill>
                <a:schemeClr val="bg1">
                  <a:lumMod val="95000"/>
                </a:schemeClr>
              </a:solidFill>
              <a:cs typeface="B Zar" panose="00000400000000000000" pitchFamily="2" charset="-78"/>
            </a:endParaRPr>
          </a:p>
          <a:p>
            <a:pPr algn="r" rtl="1"/>
            <a:r>
              <a:rPr lang="fa-IR" sz="3600" b="1" dirty="0" smtClean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آبان </a:t>
            </a: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ماه سال 96 </a:t>
            </a:r>
            <a:b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</a:b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تا تابستان 98 </a:t>
            </a:r>
            <a:b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</a:b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نزدیک دو سال درگیری برای کار کامل </a:t>
            </a:r>
            <a:b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</a:b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خدمت سربازی </a:t>
            </a:r>
            <a:r>
              <a:rPr lang="en-US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=</a:t>
            </a:r>
            <a:r>
              <a:rPr lang="fa-IR" sz="3600" b="1" dirty="0">
                <a:solidFill>
                  <a:schemeClr val="bg1">
                    <a:lumMod val="95000"/>
                  </a:schemeClr>
                </a:solidFill>
                <a:cs typeface="B Zar" panose="00000400000000000000" pitchFamily="2" charset="-78"/>
              </a:rPr>
              <a:t>&lt; دوسال</a:t>
            </a:r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32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3200" b="1" dirty="0">
                <a:solidFill>
                  <a:schemeClr val="bg1">
                    <a:lumMod val="95000"/>
                  </a:schemeClr>
                </a:solidFill>
              </a:rPr>
            </a:br>
            <a:r>
              <a:rPr lang="en-US" sz="3200" b="1" dirty="0">
                <a:solidFill>
                  <a:schemeClr val="bg1">
                    <a:lumMod val="95000"/>
                  </a:schemeClr>
                </a:solidFill>
              </a:rPr>
              <a:t/>
            </a:r>
            <a:br>
              <a:rPr lang="en-US" sz="3200" b="1" dirty="0">
                <a:solidFill>
                  <a:schemeClr val="bg1">
                    <a:lumMod val="95000"/>
                  </a:schemeClr>
                </a:solidFill>
              </a:rPr>
            </a:br>
            <a:endParaRPr lang="fa-IR" sz="3200" dirty="0" smtClean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6755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r" rtl="1"/>
            <a:r>
              <a:rPr lang="fa-IR" sz="4000" b="1" dirty="0" smtClean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بخش های مختلف کار</a:t>
            </a:r>
            <a:endParaRPr lang="en-US" sz="4000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فهم مسئله و اینکه ما چه می خواهیم واقعا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طراحی نرم افزار: خوراندن تکنولوژی به مطئله پیشرو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یادگیری تکنولوژی توانایی های حاضر بشر برای بهبود راه حل های مسئله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مدل های ریاضی حاکم بر مسئله که عمدتا کار اب داده ها می باشد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en-US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635489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شناخت پارامتر های حاکم 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 </a:t>
            </a:r>
            <a:r>
              <a:rPr lang="fa-IR" sz="3200" dirty="0" smtClean="0">
                <a:cs typeface="B Zar" panose="00000400000000000000" pitchFamily="2" charset="-78"/>
              </a:rPr>
              <a:t>سرآغاز</a:t>
            </a:r>
            <a:r>
              <a:rPr lang="en-US" sz="3200" dirty="0">
                <a:cs typeface="B Zar" panose="00000400000000000000" pitchFamily="2" charset="-78"/>
              </a:rPr>
              <a:t> (Inception)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en-US" sz="3200" dirty="0">
                <a:cs typeface="B Zar" panose="00000400000000000000" pitchFamily="2" charset="-78"/>
              </a:rPr>
              <a:t> </a:t>
            </a:r>
            <a:r>
              <a:rPr lang="fa-IR" sz="3200" dirty="0">
                <a:cs typeface="B Zar" panose="00000400000000000000" pitchFamily="2" charset="-78"/>
              </a:rPr>
              <a:t>گفتگو با متقاضی (مشتری ای که خواهان حل مسئله است</a:t>
            </a:r>
            <a:r>
              <a:rPr lang="fa-IR" sz="3200" dirty="0" smtClean="0">
                <a:cs typeface="B Zar" panose="00000400000000000000" pitchFamily="2" charset="-78"/>
              </a:rPr>
              <a:t>)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استخراج خواسته ها از گفتگوها که منجر به شناخت پارمترها می گردد</a:t>
            </a:r>
            <a:r>
              <a:rPr lang="fa-IR" sz="3200" dirty="0" smtClean="0">
                <a:cs typeface="B Zar" panose="00000400000000000000" pitchFamily="2" charset="-78"/>
              </a:rPr>
              <a:t>.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پیاده سازی پارامترها به صورت نرم‌افزاری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تکرار </a:t>
            </a:r>
            <a:r>
              <a:rPr lang="fa-IR" sz="3200" dirty="0">
                <a:cs typeface="B Zar" panose="00000400000000000000" pitchFamily="2" charset="-78"/>
              </a:rPr>
              <a:t>فرایند های بالا برای تولید محصول دلخواه و تکامل یافته...</a:t>
            </a:r>
          </a:p>
        </p:txBody>
      </p:sp>
    </p:spTree>
    <p:extLst>
      <p:ext uri="{BB962C8B-B14F-4D97-AF65-F5344CB8AC3E}">
        <p14:creationId xmlns:p14="http://schemas.microsoft.com/office/powerpoint/2010/main" val="22459044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شناخت پارامتر های حاکم:</a:t>
            </a:r>
            <a:b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</a:br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رسیدن به تعریف مسئله 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آگاهی از تمامی مشخصه های فیزیکی جو زمین در تمامی ارتفاع ها و موقعیت </a:t>
            </a:r>
            <a:r>
              <a:rPr lang="fa-IR" sz="3200" dirty="0" smtClean="0">
                <a:cs typeface="B Zar" panose="00000400000000000000" pitchFamily="2" charset="-78"/>
              </a:rPr>
              <a:t>جغرافیایی</a:t>
            </a:r>
            <a:endParaRPr lang="fa-IR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داده های مربوط به مسئله </a:t>
            </a:r>
            <a:endParaRPr lang="en-US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نحوه به دست آوردن داده های </a:t>
            </a:r>
            <a:r>
              <a:rPr lang="fa-IR" sz="3200" dirty="0" smtClean="0">
                <a:cs typeface="B Zar" panose="00000400000000000000" pitchFamily="2" charset="-78"/>
              </a:rPr>
              <a:t>مربوطه</a:t>
            </a:r>
            <a:endParaRPr lang="fa-IR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مطالعه بر روی کارهای صورت گرفته </a:t>
            </a:r>
          </a:p>
        </p:txBody>
      </p:sp>
    </p:spTree>
    <p:extLst>
      <p:ext uri="{BB962C8B-B14F-4D97-AF65-F5344CB8AC3E}">
        <p14:creationId xmlns:p14="http://schemas.microsoft.com/office/powerpoint/2010/main" val="1434123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آگاهی از مشخصه های فیزیکی جو زمین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marL="514350" indent="-514350" algn="r" rtl="1">
              <a:buFont typeface="+mj-lt"/>
              <a:buAutoNum type="arabicPeriod"/>
            </a:pPr>
            <a:endParaRPr lang="fa-IR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پارامترهای فیزیکی مورد مطالعه و اصلی حاکم بر طبیعت </a:t>
            </a:r>
            <a:r>
              <a:rPr lang="fa-IR" sz="3200" dirty="0" smtClean="0">
                <a:cs typeface="B Zar" panose="00000400000000000000" pitchFamily="2" charset="-78"/>
              </a:rPr>
              <a:t>جو</a:t>
            </a:r>
            <a:endParaRPr lang="fa-IR" sz="3200" dirty="0">
              <a:cs typeface="B Zar" panose="00000400000000000000" pitchFamily="2" charset="-78"/>
            </a:endParaRPr>
          </a:p>
          <a:p>
            <a:pPr marL="514350" indent="-514350" algn="r" rtl="1">
              <a:buFont typeface="+mj-lt"/>
              <a:buAutoNum type="arabicPeriod"/>
            </a:pPr>
            <a:r>
              <a:rPr lang="fa-IR" sz="3200" dirty="0">
                <a:cs typeface="B Zar" panose="00000400000000000000" pitchFamily="2" charset="-78"/>
              </a:rPr>
              <a:t>مطالعه بر روی پدیده های جوی حاکم بصورت اقلیمی و آب‌وهوایی</a:t>
            </a:r>
          </a:p>
          <a:p>
            <a:pPr marL="0" indent="0" algn="r" rtl="1">
              <a:buNone/>
            </a:pP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3847002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شناخت مشخصه های فیزیکی جَو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دمای هوا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مقدار سرعت و جهت وزش </a:t>
            </a:r>
            <a:r>
              <a:rPr lang="fa-IR" sz="3200" dirty="0" smtClean="0">
                <a:cs typeface="B Zar" panose="00000400000000000000" pitchFamily="2" charset="-78"/>
              </a:rPr>
              <a:t>باد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دمای نقطه </a:t>
            </a:r>
            <a:r>
              <a:rPr lang="fa-IR" sz="3200" dirty="0">
                <a:cs typeface="B Zar" panose="00000400000000000000" pitchFamily="2" charset="-78"/>
              </a:rPr>
              <a:t>شبنم 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فشار در ارتفاع های </a:t>
            </a:r>
            <a:r>
              <a:rPr lang="fa-IR" sz="3200" dirty="0" smtClean="0">
                <a:cs typeface="B Zar" panose="00000400000000000000" pitchFamily="2" charset="-78"/>
              </a:rPr>
              <a:t>مختلف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رطوبت نسبی</a:t>
            </a: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 smtClean="0">
                <a:cs typeface="B Zar" panose="00000400000000000000" pitchFamily="2" charset="-78"/>
              </a:rPr>
              <a:t>میزان </a:t>
            </a:r>
            <a:r>
              <a:rPr lang="fa-IR" sz="3200" dirty="0">
                <a:cs typeface="B Zar" panose="00000400000000000000" pitchFamily="2" charset="-78"/>
              </a:rPr>
              <a:t>بارش</a:t>
            </a:r>
          </a:p>
        </p:txBody>
      </p:sp>
    </p:spTree>
    <p:extLst>
      <p:ext uri="{BB962C8B-B14F-4D97-AF65-F5344CB8AC3E}">
        <p14:creationId xmlns:p14="http://schemas.microsoft.com/office/powerpoint/2010/main" val="3872028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 rtl="1"/>
            <a:r>
              <a:rPr lang="fa-IR" b="1" dirty="0">
                <a:solidFill>
                  <a:schemeClr val="accent1">
                    <a:lumMod val="75000"/>
                  </a:schemeClr>
                </a:solidFill>
                <a:cs typeface="B Nazanin" panose="00000400000000000000" pitchFamily="2" charset="-78"/>
              </a:rPr>
              <a:t>مطالعه بر روی پدیده های جوی حاکم بصورت اقلیمی و آب‌وهوایی</a:t>
            </a:r>
            <a:endParaRPr lang="en-US" b="1" dirty="0">
              <a:solidFill>
                <a:schemeClr val="accent1">
                  <a:lumMod val="75000"/>
                </a:schemeClr>
              </a:solidFill>
              <a:cs typeface="B Nazanin" panose="00000400000000000000" pitchFamily="2" charset="-7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45189" y="2133599"/>
            <a:ext cx="9959423" cy="4042267"/>
          </a:xfrm>
        </p:spPr>
        <p:txBody>
          <a:bodyPr>
            <a:noAutofit/>
          </a:bodyPr>
          <a:lstStyle/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اقلیم و آب و هوا:</a:t>
            </a:r>
          </a:p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       </a:t>
            </a:r>
            <a:r>
              <a:rPr lang="fa-IR" sz="3200" dirty="0">
                <a:cs typeface="B Zar" panose="00000400000000000000" pitchFamily="2" charset="-78"/>
              </a:rPr>
              <a:t>اقلیم هر منطقه جغرافیایی، تعیین کننده وضعیت آب و هوایی </a:t>
            </a:r>
            <a:r>
              <a:rPr lang="fa-IR" sz="3200" dirty="0" smtClean="0">
                <a:cs typeface="B Zar" panose="00000400000000000000" pitchFamily="2" charset="-78"/>
              </a:rPr>
              <a:t>آن</a:t>
            </a:r>
            <a:endParaRPr lang="fa-IR" sz="3200" dirty="0">
              <a:cs typeface="B Zar" panose="00000400000000000000" pitchFamily="2" charset="-78"/>
            </a:endParaRPr>
          </a:p>
          <a:p>
            <a:pPr algn="r" rtl="1">
              <a:buFont typeface="Wingdings" panose="05000000000000000000" pitchFamily="2" charset="2"/>
              <a:buChar char="v"/>
            </a:pPr>
            <a:r>
              <a:rPr lang="fa-IR" sz="3200" dirty="0">
                <a:cs typeface="B Zar" panose="00000400000000000000" pitchFamily="2" charset="-78"/>
              </a:rPr>
              <a:t>جت استریم </a:t>
            </a:r>
            <a:r>
              <a:rPr lang="fa-IR" sz="3200" dirty="0" smtClean="0">
                <a:cs typeface="B Zar" panose="00000400000000000000" pitchFamily="2" charset="-78"/>
              </a:rPr>
              <a:t>ها:</a:t>
            </a:r>
            <a:endParaRPr lang="fa-IR" sz="3200" dirty="0">
              <a:cs typeface="B Zar" panose="00000400000000000000" pitchFamily="2" charset="-78"/>
            </a:endParaRPr>
          </a:p>
          <a:p>
            <a:pPr marL="0" indent="0" algn="r" rtl="1">
              <a:buNone/>
            </a:pPr>
            <a:r>
              <a:rPr lang="fa-IR" sz="3200" dirty="0" smtClean="0">
                <a:cs typeface="B Zar" panose="00000400000000000000" pitchFamily="2" charset="-78"/>
              </a:rPr>
              <a:t>      اصلی </a:t>
            </a:r>
            <a:r>
              <a:rPr lang="fa-IR" sz="3200" dirty="0">
                <a:cs typeface="B Zar" panose="00000400000000000000" pitchFamily="2" charset="-78"/>
              </a:rPr>
              <a:t>ترین عامل تغییر در وضعیت آب و هوایی</a:t>
            </a:r>
          </a:p>
          <a:p>
            <a:pPr algn="r" rtl="1">
              <a:buFont typeface="Wingdings" panose="05000000000000000000" pitchFamily="2" charset="2"/>
              <a:buChar char="v"/>
            </a:pPr>
            <a:endParaRPr lang="fa-IR" sz="3200" dirty="0">
              <a:cs typeface="B Zar" panose="00000400000000000000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42744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theme/theme1.xml><?xml version="1.0" encoding="utf-8"?>
<a:theme xmlns:a="http://schemas.openxmlformats.org/drawingml/2006/main" name="Wisp">
  <a:themeElements>
    <a:clrScheme name="Violet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2033</TotalTime>
  <Words>969</Words>
  <Application>Microsoft Office PowerPoint</Application>
  <PresentationFormat>Widescreen</PresentationFormat>
  <Paragraphs>179</Paragraphs>
  <Slides>36</Slides>
  <Notes>3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6" baseType="lpstr">
      <vt:lpstr>Arial</vt:lpstr>
      <vt:lpstr>B Nazanin</vt:lpstr>
      <vt:lpstr>B Zar</vt:lpstr>
      <vt:lpstr>Calibri</vt:lpstr>
      <vt:lpstr>Century Gothic</vt:lpstr>
      <vt:lpstr>Tahoma</vt:lpstr>
      <vt:lpstr>Times New Roman</vt:lpstr>
      <vt:lpstr>Wingdings</vt:lpstr>
      <vt:lpstr>Wingdings 3</vt:lpstr>
      <vt:lpstr>Wisp</vt:lpstr>
      <vt:lpstr>بسم الله الرحمن الرحیمscript langs has not been added</vt:lpstr>
      <vt:lpstr>سامانه پیش‌بینی و تصمیم‌گیر وضعیت آب‌وهوایی جو کره زمین</vt:lpstr>
      <vt:lpstr>شناخت مسئله</vt:lpstr>
      <vt:lpstr>بخش های مختلف کار</vt:lpstr>
      <vt:lpstr>شناخت پارامتر های حاکم </vt:lpstr>
      <vt:lpstr>شناخت پارامتر های حاکم: رسیدن به تعریف مسئله </vt:lpstr>
      <vt:lpstr>آگاهی از مشخصه های فیزیکی جو زمین</vt:lpstr>
      <vt:lpstr>شناخت مشخصه های فیزیکی جَو</vt:lpstr>
      <vt:lpstr>مطالعه بر روی پدیده های جوی حاکم بصورت اقلیمی و آب‌وهوایی</vt:lpstr>
      <vt:lpstr>جت استریم هاJet Streams)</vt:lpstr>
      <vt:lpstr>داده های مربوط به مسئله  </vt:lpstr>
      <vt:lpstr>نحوه به دست آوردن داده های مربوطه </vt:lpstr>
      <vt:lpstr>ذخیره داده های هواشناسی ازUniversity of Wyoming </vt:lpstr>
      <vt:lpstr>شروع کار: داده برداری از خاورماینه</vt:lpstr>
      <vt:lpstr>سامانه اصلی داده ها: GFS /National Weather Service</vt:lpstr>
      <vt:lpstr>European Centre for Medium-Range Weather Forecasts</vt:lpstr>
      <vt:lpstr>تبدیل داده به دانش</vt:lpstr>
      <vt:lpstr>ایجاد رابط کاربری برای داده ها</vt:lpstr>
      <vt:lpstr>اصول4 گانه حاکم در ساخت نرم افزارکاربردی</vt:lpstr>
      <vt:lpstr>ویژگی‌هایfunctional  نرم‌افزار</vt:lpstr>
      <vt:lpstr>مقدار مشخصه ها در یک روز یا حوالی یک روز خاص</vt:lpstr>
      <vt:lpstr>مقدار مشخصه ها در حوالی یک روز از سال برای کل یک منطقه خاص(کشور،...)</vt:lpstr>
      <vt:lpstr>تحلیل یک ساله داده ها برای کل یک کشور در تمامی ارتفاع ها</vt:lpstr>
      <vt:lpstr>نتایج بدست آمده و تحلیل آماری</vt:lpstr>
      <vt:lpstr>بررسی متغیر های آماری</vt:lpstr>
      <vt:lpstr>پیش بینی برای تمامی نقاط جهان: جهانی سازی داده ها</vt:lpstr>
      <vt:lpstr>جست‌وجو از میان مناطق مختلف جهان</vt:lpstr>
      <vt:lpstr>پیش بینی برای تمامی نقاط جهان با الگوریتم های هوش مصنوعی </vt:lpstr>
      <vt:lpstr>الگوریتم KNN</vt:lpstr>
      <vt:lpstr>شبکه های عصبی </vt:lpstr>
      <vt:lpstr>نقشه جهانی برای دسترسی نقاط</vt:lpstr>
      <vt:lpstr>کارهای پیشرو در فاز دوم طراحی</vt:lpstr>
      <vt:lpstr>PowerPoint Presentation</vt:lpstr>
      <vt:lpstr>Observers see Software like a Black Box For a simple click, it has been spent a long time(months) and actions to create this black box *when a hard problem is solved every one can tell this will be solved that way 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بسم الله الرحمن الرحیم</dc:title>
  <dc:creator>administrator</dc:creator>
  <cp:lastModifiedBy>administrator</cp:lastModifiedBy>
  <cp:revision>176</cp:revision>
  <dcterms:created xsi:type="dcterms:W3CDTF">2019-06-29T07:06:01Z</dcterms:created>
  <dcterms:modified xsi:type="dcterms:W3CDTF">2019-10-25T08:34:39Z</dcterms:modified>
</cp:coreProperties>
</file>